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5/23/2016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5/23/2016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5/23/2016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5/23/2016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5/23/2016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4803" y="257577"/>
            <a:ext cx="8311017" cy="1428874"/>
          </a:xfrm>
        </p:spPr>
        <p:txBody>
          <a:bodyPr/>
          <a:lstStyle/>
          <a:p>
            <a:r>
              <a:rPr lang="en-IN" sz="4000" b="1" dirty="0" smtClean="0"/>
              <a:t>Design and Simulation of Bidirectional dc-dc converter </a:t>
            </a:r>
            <a:endParaRPr lang="en-IN" sz="4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8139" y="4134119"/>
            <a:ext cx="2940527" cy="1337256"/>
          </a:xfrm>
        </p:spPr>
        <p:txBody>
          <a:bodyPr>
            <a:normAutofit/>
          </a:bodyPr>
          <a:lstStyle/>
          <a:p>
            <a:r>
              <a:rPr lang="en-IN" sz="1400" b="1" dirty="0" smtClean="0"/>
              <a:t>Supervisor:</a:t>
            </a:r>
          </a:p>
          <a:p>
            <a:r>
              <a:rPr lang="en-IN" sz="1400" b="1" dirty="0" smtClean="0"/>
              <a:t>Dr.  kalpana Chaudhary</a:t>
            </a:r>
          </a:p>
          <a:p>
            <a:r>
              <a:rPr lang="en-IN" sz="1400" b="1" dirty="0" smtClean="0"/>
              <a:t>Associate professor</a:t>
            </a:r>
            <a:endParaRPr lang="en-IN" sz="1400" b="1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7270274" y="3990305"/>
            <a:ext cx="2940527" cy="1337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IN" sz="1400" b="1" dirty="0" smtClean="0"/>
              <a:t>Submitted by:</a:t>
            </a:r>
          </a:p>
          <a:p>
            <a:r>
              <a:rPr lang="en-IN" sz="1400" b="1" dirty="0" smtClean="0"/>
              <a:t>Abhilash shanker </a:t>
            </a:r>
          </a:p>
          <a:p>
            <a:r>
              <a:rPr lang="en-IN" sz="1400" b="1" dirty="0" smtClean="0"/>
              <a:t>12404en016</a:t>
            </a:r>
            <a:endParaRPr lang="en-IN" sz="1400" b="1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623406" y="5690316"/>
            <a:ext cx="3794825" cy="1337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IN" sz="1400" b="1" dirty="0" smtClean="0"/>
              <a:t>Department of electrical engg.</a:t>
            </a:r>
          </a:p>
          <a:p>
            <a:pPr algn="ctr"/>
            <a:r>
              <a:rPr lang="en-IN" sz="1400" b="1" dirty="0" err="1" smtClean="0"/>
              <a:t>Iit</a:t>
            </a:r>
            <a:r>
              <a:rPr lang="en-IN" sz="1400" b="1" dirty="0" smtClean="0"/>
              <a:t> bhu, varanasi</a:t>
            </a:r>
            <a:endParaRPr lang="en-IN" sz="1400" b="1" dirty="0"/>
          </a:p>
        </p:txBody>
      </p:sp>
    </p:spTree>
    <p:extLst>
      <p:ext uri="{BB962C8B-B14F-4D97-AF65-F5344CB8AC3E}">
        <p14:creationId xmlns:p14="http://schemas.microsoft.com/office/powerpoint/2010/main" val="2196459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Simulation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862885" y="1453138"/>
            <a:ext cx="3760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 smtClean="0"/>
              <a:t>Boost operation</a:t>
            </a:r>
            <a:endParaRPr lang="en-IN" sz="2000" b="1" u="sng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14" y="2498501"/>
            <a:ext cx="5370490" cy="3825026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178" y="1453138"/>
            <a:ext cx="5868219" cy="498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9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5612" y="680406"/>
            <a:ext cx="3760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 smtClean="0"/>
              <a:t>Buck operation</a:t>
            </a:r>
            <a:endParaRPr lang="en-IN" sz="2000" b="1" u="sng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67" y="1596980"/>
            <a:ext cx="5731510" cy="3886267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852" y="1223493"/>
            <a:ext cx="5658640" cy="536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79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Hardware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976" y="1853248"/>
            <a:ext cx="7991542" cy="449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Hardware components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Switches (</a:t>
            </a:r>
            <a:r>
              <a:rPr lang="en-IN" dirty="0" err="1" smtClean="0"/>
              <a:t>Mosfet</a:t>
            </a:r>
            <a:r>
              <a:rPr lang="en-IN" dirty="0" smtClean="0"/>
              <a:t> Irf530 : </a:t>
            </a:r>
            <a:r>
              <a:rPr lang="en-IN" dirty="0" err="1" smtClean="0"/>
              <a:t>V</a:t>
            </a:r>
            <a:r>
              <a:rPr lang="en-IN" sz="1400" dirty="0" err="1" smtClean="0"/>
              <a:t>dss</a:t>
            </a:r>
            <a:r>
              <a:rPr lang="en-IN" sz="1400" dirty="0" smtClean="0"/>
              <a:t> = </a:t>
            </a:r>
            <a:r>
              <a:rPr lang="en-IN" dirty="0" smtClean="0"/>
              <a:t>100 V , I</a:t>
            </a:r>
            <a:r>
              <a:rPr lang="en-IN" sz="1200" dirty="0" smtClean="0"/>
              <a:t>D </a:t>
            </a:r>
            <a:r>
              <a:rPr lang="en-IN" dirty="0" smtClean="0"/>
              <a:t>= 14 A)</a:t>
            </a:r>
          </a:p>
          <a:p>
            <a:endParaRPr lang="en-IN" sz="1200" dirty="0"/>
          </a:p>
          <a:p>
            <a:r>
              <a:rPr lang="en-IN" dirty="0" smtClean="0"/>
              <a:t>Electrolytic capacitors (</a:t>
            </a:r>
            <a:r>
              <a:rPr lang="en-IN" dirty="0"/>
              <a:t>BUCK output capacitance = 2.2 µF</a:t>
            </a:r>
          </a:p>
          <a:p>
            <a:pPr marL="0" indent="0">
              <a:buNone/>
            </a:pPr>
            <a:r>
              <a:rPr lang="en-IN" dirty="0" smtClean="0"/>
              <a:t>     BOOST </a:t>
            </a:r>
            <a:r>
              <a:rPr lang="en-IN" dirty="0"/>
              <a:t>output capacitance = 100 </a:t>
            </a:r>
            <a:r>
              <a:rPr lang="en-IN" dirty="0" smtClean="0"/>
              <a:t>µF)</a:t>
            </a:r>
            <a:endParaRPr lang="en-IN" dirty="0"/>
          </a:p>
          <a:p>
            <a:endParaRPr lang="en-IN" dirty="0" smtClean="0"/>
          </a:p>
          <a:p>
            <a:r>
              <a:rPr lang="en-IN" dirty="0" smtClean="0"/>
              <a:t>Inductor with toroid core (</a:t>
            </a:r>
            <a:r>
              <a:rPr lang="en-IN" dirty="0"/>
              <a:t>900 </a:t>
            </a:r>
            <a:r>
              <a:rPr lang="en-IN" dirty="0" smtClean="0"/>
              <a:t>µH)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9645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Hardware Setup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15" y="1853248"/>
            <a:ext cx="8665314" cy="487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560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Hardware results</a:t>
            </a:r>
            <a:br>
              <a:rPr lang="en-IN" dirty="0" smtClean="0"/>
            </a:br>
            <a:endParaRPr lang="en-IN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3838108"/>
              </p:ext>
            </p:extLst>
          </p:nvPr>
        </p:nvGraphicFramePr>
        <p:xfrm>
          <a:off x="1103313" y="2052638"/>
          <a:ext cx="573537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1790"/>
                <a:gridCol w="1911790"/>
                <a:gridCol w="1911790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Duty</a:t>
                      </a:r>
                      <a:r>
                        <a:rPr lang="en-IN" baseline="0" dirty="0" smtClean="0"/>
                        <a:t> ratio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Vout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0.5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6.32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11.9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0.5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7.19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13.9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62885" y="1453138"/>
            <a:ext cx="3760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 smtClean="0"/>
              <a:t>Boost operation</a:t>
            </a:r>
            <a:endParaRPr lang="en-IN" sz="2000" b="1" u="sng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85" y="3309871"/>
            <a:ext cx="4597757" cy="3381844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403" y="3309871"/>
            <a:ext cx="5228823" cy="329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4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0006" y="976619"/>
            <a:ext cx="3760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 smtClean="0"/>
              <a:t>Buck operation</a:t>
            </a:r>
            <a:endParaRPr lang="en-IN" sz="2000" b="1" u="sng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1613090"/>
              </p:ext>
            </p:extLst>
          </p:nvPr>
        </p:nvGraphicFramePr>
        <p:xfrm>
          <a:off x="850006" y="1730666"/>
          <a:ext cx="573537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1790"/>
                <a:gridCol w="1911790"/>
                <a:gridCol w="1911790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Duty </a:t>
                      </a:r>
                      <a:r>
                        <a:rPr lang="en-IN" dirty="0" smtClean="0"/>
                        <a:t>ratio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Vout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0.5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8.71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3.30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0.5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7.81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3.59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86" y="3013656"/>
            <a:ext cx="5383101" cy="3596626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617" y="3013656"/>
            <a:ext cx="5525180" cy="359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028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Future scope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By using energy storage </a:t>
            </a:r>
            <a:r>
              <a:rPr lang="en-IN" dirty="0" smtClean="0"/>
              <a:t>devices in the renewable energy system, </a:t>
            </a:r>
            <a:r>
              <a:rPr lang="en-IN" dirty="0"/>
              <a:t>fluctuations can be absorbed to deliver smooth power to consumers and at the </a:t>
            </a:r>
            <a:r>
              <a:rPr lang="en-IN" dirty="0" smtClean="0"/>
              <a:t>same time </a:t>
            </a:r>
            <a:r>
              <a:rPr lang="en-IN" dirty="0"/>
              <a:t>maximize the energy output of renewable </a:t>
            </a:r>
            <a:r>
              <a:rPr lang="en-IN" dirty="0" smtClean="0"/>
              <a:t>resources and will reduces </a:t>
            </a:r>
            <a:r>
              <a:rPr lang="en-IN" dirty="0"/>
              <a:t>the output </a:t>
            </a:r>
            <a:r>
              <a:rPr lang="en-IN" dirty="0" smtClean="0"/>
              <a:t>required from </a:t>
            </a:r>
            <a:r>
              <a:rPr lang="en-IN" dirty="0"/>
              <a:t>conventional power stations which directly reduces CO2 emissions</a:t>
            </a:r>
            <a:r>
              <a:rPr lang="en-IN" dirty="0" smtClean="0"/>
              <a:t>.</a:t>
            </a:r>
          </a:p>
          <a:p>
            <a:r>
              <a:rPr lang="en-IN" dirty="0"/>
              <a:t>E</a:t>
            </a:r>
            <a:r>
              <a:rPr lang="en-IN" dirty="0" smtClean="0"/>
              <a:t>nergy </a:t>
            </a:r>
            <a:r>
              <a:rPr lang="en-IN" dirty="0"/>
              <a:t>storage systems </a:t>
            </a:r>
            <a:r>
              <a:rPr lang="en-IN" dirty="0" smtClean="0"/>
              <a:t>have other </a:t>
            </a:r>
            <a:r>
              <a:rPr lang="en-IN" dirty="0"/>
              <a:t>technical applications in the utility grid including grid stabilization, frequency </a:t>
            </a:r>
            <a:r>
              <a:rPr lang="en-IN" dirty="0" smtClean="0"/>
              <a:t>and voltage </a:t>
            </a:r>
            <a:r>
              <a:rPr lang="en-IN" dirty="0"/>
              <a:t>support, power quality and reliability enhancement and load shifting</a:t>
            </a:r>
            <a:r>
              <a:rPr lang="en-IN" dirty="0" smtClean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8109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IN" dirty="0" smtClean="0"/>
              <a:t>THE END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09746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Overview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Bidirectional dc – dc converter and its uses</a:t>
            </a:r>
          </a:p>
          <a:p>
            <a:r>
              <a:rPr lang="en-IN" dirty="0" smtClean="0"/>
              <a:t>Operation of bidirectional dc – dc converter</a:t>
            </a:r>
          </a:p>
          <a:p>
            <a:r>
              <a:rPr lang="en-IN" dirty="0" smtClean="0"/>
              <a:t>Design of basic bidirectional dc – dc converter</a:t>
            </a:r>
          </a:p>
          <a:p>
            <a:r>
              <a:rPr lang="en-IN" dirty="0" smtClean="0"/>
              <a:t>Simulation</a:t>
            </a:r>
          </a:p>
          <a:p>
            <a:r>
              <a:rPr lang="en-IN" dirty="0" smtClean="0"/>
              <a:t>Hardware</a:t>
            </a:r>
          </a:p>
          <a:p>
            <a:r>
              <a:rPr lang="en-IN" dirty="0" smtClean="0"/>
              <a:t>Observations and results</a:t>
            </a:r>
          </a:p>
          <a:p>
            <a:r>
              <a:rPr lang="en-IN" dirty="0" smtClean="0"/>
              <a:t>Future scope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1467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Bidirectional dc – dc converter</a:t>
            </a:r>
            <a:endParaRPr lang="en-IN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409" y="1712968"/>
            <a:ext cx="8878537" cy="471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32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Characteristics</a:t>
            </a:r>
            <a:br>
              <a:rPr lang="en-IN" dirty="0" smtClean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r>
              <a:rPr lang="en-IN" dirty="0"/>
              <a:t>Bidirectional dc-dc converters </a:t>
            </a:r>
            <a:r>
              <a:rPr lang="en-IN" dirty="0" smtClean="0"/>
              <a:t>have </a:t>
            </a:r>
            <a:r>
              <a:rPr lang="en-IN" dirty="0"/>
              <a:t>recently received a lot of attention due to the increasing need to systems with the capability of bidirectional energy transfer between two dc buses. </a:t>
            </a:r>
            <a:endParaRPr lang="en-IN" dirty="0" smtClean="0"/>
          </a:p>
          <a:p>
            <a:endParaRPr lang="en-IN" dirty="0" smtClean="0"/>
          </a:p>
          <a:p>
            <a:r>
              <a:rPr lang="en-IN" dirty="0" smtClean="0"/>
              <a:t>Buck operation from one side</a:t>
            </a:r>
          </a:p>
          <a:p>
            <a:endParaRPr lang="en-IN" dirty="0" smtClean="0"/>
          </a:p>
          <a:p>
            <a:r>
              <a:rPr lang="en-IN" dirty="0" smtClean="0"/>
              <a:t>Boost operation from other side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4167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Uses of bidirectional dc – dc converter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In energy </a:t>
            </a:r>
            <a:r>
              <a:rPr lang="en-IN" dirty="0"/>
              <a:t>storage in renewable energy </a:t>
            </a:r>
            <a:r>
              <a:rPr lang="en-IN" dirty="0" smtClean="0"/>
              <a:t>systems to remove fluctuation in supply to load</a:t>
            </a:r>
          </a:p>
          <a:p>
            <a:r>
              <a:rPr lang="en-IN" dirty="0"/>
              <a:t>F</a:t>
            </a:r>
            <a:r>
              <a:rPr lang="en-IN" dirty="0" smtClean="0"/>
              <a:t>uel </a:t>
            </a:r>
            <a:r>
              <a:rPr lang="en-IN" dirty="0"/>
              <a:t>cell energy </a:t>
            </a:r>
            <a:r>
              <a:rPr lang="en-IN" dirty="0" smtClean="0"/>
              <a:t>systems</a:t>
            </a:r>
          </a:p>
          <a:p>
            <a:r>
              <a:rPr lang="en-IN" dirty="0" smtClean="0"/>
              <a:t>In hybrid </a:t>
            </a:r>
            <a:r>
              <a:rPr lang="en-IN" dirty="0"/>
              <a:t>electric vehicles (HEV</a:t>
            </a:r>
            <a:r>
              <a:rPr lang="en-IN" dirty="0" smtClean="0"/>
              <a:t>) to link different buses (For </a:t>
            </a:r>
            <a:r>
              <a:rPr lang="en-IN" dirty="0"/>
              <a:t>example, a BDC is used to exchange energy between main batteries (200-300V) and the drive motor with 500V dc link</a:t>
            </a:r>
            <a:r>
              <a:rPr lang="en-IN" dirty="0" smtClean="0"/>
              <a:t>.)</a:t>
            </a:r>
          </a:p>
          <a:p>
            <a:r>
              <a:rPr lang="en-IN" dirty="0"/>
              <a:t>U</a:t>
            </a:r>
            <a:r>
              <a:rPr lang="en-IN" dirty="0" smtClean="0"/>
              <a:t>ninterruptible </a:t>
            </a:r>
            <a:r>
              <a:rPr lang="en-IN" dirty="0"/>
              <a:t>power supplies (UPS)</a:t>
            </a:r>
          </a:p>
        </p:txBody>
      </p:sp>
    </p:spTree>
    <p:extLst>
      <p:ext uri="{BB962C8B-B14F-4D97-AF65-F5344CB8AC3E}">
        <p14:creationId xmlns:p14="http://schemas.microsoft.com/office/powerpoint/2010/main" val="2452996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Operation of bidirectional dc – dc converter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boost mode,</a:t>
            </a:r>
          </a:p>
          <a:p>
            <a:pPr>
              <a:buNone/>
            </a:pPr>
            <a:r>
              <a:rPr lang="en-US" dirty="0"/>
              <a:t>	the switch </a:t>
            </a:r>
            <a:r>
              <a:rPr lang="en-US" b="1" i="1" dirty="0"/>
              <a:t>Q</a:t>
            </a:r>
            <a:r>
              <a:rPr lang="en-US" b="1" dirty="0"/>
              <a:t>2</a:t>
            </a:r>
            <a:r>
              <a:rPr lang="en-US" dirty="0"/>
              <a:t> acts</a:t>
            </a:r>
          </a:p>
          <a:p>
            <a:pPr>
              <a:buNone/>
            </a:pPr>
            <a:r>
              <a:rPr lang="en-US" dirty="0"/>
              <a:t> 	as a boost switch</a:t>
            </a:r>
          </a:p>
          <a:p>
            <a:pPr>
              <a:buNone/>
            </a:pPr>
            <a:r>
              <a:rPr lang="en-US" dirty="0"/>
              <a:t>	and the switch</a:t>
            </a:r>
            <a:r>
              <a:rPr lang="en-US" b="1" dirty="0"/>
              <a:t> </a:t>
            </a:r>
            <a:r>
              <a:rPr lang="en-US" b="1" i="1" dirty="0"/>
              <a:t>Q</a:t>
            </a:r>
            <a:r>
              <a:rPr lang="en-US" b="1" dirty="0"/>
              <a:t>1 </a:t>
            </a:r>
          </a:p>
          <a:p>
            <a:pPr>
              <a:buNone/>
            </a:pPr>
            <a:r>
              <a:rPr lang="en-US" dirty="0"/>
              <a:t>	acts as a boost </a:t>
            </a:r>
            <a:r>
              <a:rPr lang="en-US" dirty="0" smtClean="0"/>
              <a:t>diode</a:t>
            </a:r>
          </a:p>
          <a:p>
            <a:r>
              <a:rPr lang="en-US" dirty="0"/>
              <a:t>In buck mode, </a:t>
            </a:r>
          </a:p>
          <a:p>
            <a:pPr>
              <a:buNone/>
            </a:pPr>
            <a:r>
              <a:rPr lang="en-US" i="1" dirty="0"/>
              <a:t>	</a:t>
            </a:r>
            <a:r>
              <a:rPr lang="en-US" b="1" i="1" dirty="0"/>
              <a:t>Q</a:t>
            </a:r>
            <a:r>
              <a:rPr lang="en-US" b="1" dirty="0"/>
              <a:t>1</a:t>
            </a:r>
            <a:r>
              <a:rPr lang="en-US" dirty="0"/>
              <a:t> acts as a buck switch and </a:t>
            </a:r>
            <a:r>
              <a:rPr lang="en-US" b="1" i="1" dirty="0"/>
              <a:t>Q</a:t>
            </a:r>
            <a:r>
              <a:rPr lang="en-US" b="1" dirty="0"/>
              <a:t>2</a:t>
            </a:r>
            <a:r>
              <a:rPr lang="en-US" dirty="0"/>
              <a:t> acts as a buck diode</a:t>
            </a:r>
            <a:r>
              <a:rPr lang="en-US" dirty="0" smtClean="0"/>
              <a:t>.</a:t>
            </a:r>
          </a:p>
          <a:p>
            <a:r>
              <a:rPr lang="en-US" dirty="0"/>
              <a:t>This configuration of the switches and diodes cause the bidirectional flow of the power.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IN" dirty="0"/>
          </a:p>
        </p:txBody>
      </p:sp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10637" y="1927202"/>
            <a:ext cx="4559120" cy="261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68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Design of bidirectional dc – dc converter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2266682"/>
            <a:ext cx="3760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 smtClean="0"/>
              <a:t>Inductor design( </a:t>
            </a:r>
            <a:r>
              <a:rPr lang="en-IN" sz="2000" b="1" u="sng" dirty="0" err="1" smtClean="0"/>
              <a:t>L</a:t>
            </a:r>
            <a:r>
              <a:rPr lang="en-IN" sz="1400" b="1" u="sng" dirty="0" err="1" smtClean="0"/>
              <a:t>dc</a:t>
            </a:r>
            <a:r>
              <a:rPr lang="en-IN" sz="2000" b="1" u="sng" dirty="0" smtClean="0"/>
              <a:t>)</a:t>
            </a:r>
            <a:endParaRPr lang="en-IN" sz="2000" b="1" u="sng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527" y="2451348"/>
            <a:ext cx="4038600" cy="2838450"/>
          </a:xfrm>
        </p:spPr>
      </p:pic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47" y="3240444"/>
            <a:ext cx="2846701" cy="95806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0614" y="4533363"/>
            <a:ext cx="40568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L = inductance</a:t>
            </a:r>
          </a:p>
          <a:p>
            <a:r>
              <a:rPr lang="en-IN" sz="1400" dirty="0"/>
              <a:t>V</a:t>
            </a:r>
            <a:r>
              <a:rPr lang="en-IN" sz="1400" baseline="-25000" dirty="0"/>
              <a:t>IN </a:t>
            </a:r>
            <a:r>
              <a:rPr lang="en-IN" sz="1400" dirty="0"/>
              <a:t>= input voltage</a:t>
            </a:r>
          </a:p>
          <a:p>
            <a:r>
              <a:rPr lang="en-IN" sz="1400" dirty="0"/>
              <a:t>V</a:t>
            </a:r>
            <a:r>
              <a:rPr lang="en-IN" sz="1400" baseline="-25000" dirty="0"/>
              <a:t>OUT</a:t>
            </a:r>
            <a:r>
              <a:rPr lang="en-IN" sz="1400" dirty="0"/>
              <a:t> = desired output voltage</a:t>
            </a:r>
          </a:p>
          <a:p>
            <a:r>
              <a:rPr lang="en-IN" sz="1400" dirty="0" err="1"/>
              <a:t>f</a:t>
            </a:r>
            <a:r>
              <a:rPr lang="en-IN" sz="1400" baseline="-25000" dirty="0" err="1"/>
              <a:t>S</a:t>
            </a:r>
            <a:r>
              <a:rPr lang="en-IN" sz="1400" baseline="-25000" dirty="0"/>
              <a:t> </a:t>
            </a:r>
            <a:r>
              <a:rPr lang="en-IN" sz="1400" dirty="0"/>
              <a:t>= minimum switching frequency of the converter</a:t>
            </a:r>
          </a:p>
          <a:p>
            <a:r>
              <a:rPr lang="en-IN" sz="1400" dirty="0"/>
              <a:t>ΔI</a:t>
            </a:r>
            <a:r>
              <a:rPr lang="en-IN" sz="1400" baseline="-25000" dirty="0"/>
              <a:t>L</a:t>
            </a:r>
            <a:r>
              <a:rPr lang="en-IN" sz="1400" dirty="0"/>
              <a:t> = estimated inductor ripple current, </a:t>
            </a:r>
          </a:p>
          <a:p>
            <a:r>
              <a:rPr lang="en-IN" sz="1400" dirty="0"/>
              <a:t>A good estimation for the inductor ripple current is 20% to 40% of the output current.</a:t>
            </a:r>
          </a:p>
          <a:p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387930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6220" y="888643"/>
            <a:ext cx="3760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 smtClean="0"/>
              <a:t>Buck output capacitor( C</a:t>
            </a:r>
            <a:r>
              <a:rPr lang="en-IN" sz="1400" b="1" u="sng" dirty="0" smtClean="0"/>
              <a:t>2</a:t>
            </a:r>
            <a:r>
              <a:rPr lang="en-IN" sz="2000" b="1" u="sng" dirty="0" smtClean="0"/>
              <a:t>)</a:t>
            </a:r>
            <a:endParaRPr lang="en-IN" sz="2000" b="1" u="sng" dirty="0"/>
          </a:p>
        </p:txBody>
      </p:sp>
      <p:pic>
        <p:nvPicPr>
          <p:cNvPr id="5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287" y="2142255"/>
            <a:ext cx="4038600" cy="2838450"/>
          </a:xfrm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894" y="2245083"/>
            <a:ext cx="3259469" cy="7170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46220" y="3657600"/>
            <a:ext cx="45204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/>
              <a:t>C</a:t>
            </a:r>
            <a:r>
              <a:rPr lang="en-IN" sz="1050" dirty="0" smtClean="0"/>
              <a:t>2</a:t>
            </a:r>
            <a:r>
              <a:rPr lang="en-IN" sz="1400" dirty="0" smtClean="0"/>
              <a:t> or C</a:t>
            </a:r>
            <a:r>
              <a:rPr lang="en-IN" sz="1400" baseline="-25000" dirty="0" smtClean="0"/>
              <a:t>OUT(min) </a:t>
            </a:r>
            <a:r>
              <a:rPr lang="en-IN" sz="1400" dirty="0"/>
              <a:t>= minimum output </a:t>
            </a:r>
            <a:r>
              <a:rPr lang="en-IN" sz="1400" dirty="0" smtClean="0"/>
              <a:t>capacitance</a:t>
            </a:r>
          </a:p>
          <a:p>
            <a:endParaRPr lang="en-IN" sz="1400" dirty="0"/>
          </a:p>
          <a:p>
            <a:r>
              <a:rPr lang="en-IN" sz="1400" dirty="0"/>
              <a:t> ΔI</a:t>
            </a:r>
            <a:r>
              <a:rPr lang="en-IN" sz="1400" baseline="-25000" dirty="0"/>
              <a:t>L</a:t>
            </a:r>
            <a:r>
              <a:rPr lang="en-IN" sz="1400" dirty="0"/>
              <a:t> = estimated inductor ripple </a:t>
            </a:r>
            <a:r>
              <a:rPr lang="en-IN" sz="1400" dirty="0" smtClean="0"/>
              <a:t>current</a:t>
            </a:r>
          </a:p>
          <a:p>
            <a:endParaRPr lang="en-IN" sz="1400" dirty="0"/>
          </a:p>
          <a:p>
            <a:r>
              <a:rPr lang="en-IN" sz="1400" dirty="0"/>
              <a:t> </a:t>
            </a:r>
            <a:r>
              <a:rPr lang="en-IN" sz="1400" dirty="0" err="1"/>
              <a:t>f</a:t>
            </a:r>
            <a:r>
              <a:rPr lang="en-IN" sz="1400" baseline="-25000" dirty="0" err="1"/>
              <a:t>S</a:t>
            </a:r>
            <a:r>
              <a:rPr lang="en-IN" sz="1400" dirty="0"/>
              <a:t> = minimum switching frequency of the </a:t>
            </a:r>
            <a:r>
              <a:rPr lang="en-IN" sz="1400" dirty="0" smtClean="0"/>
              <a:t>converter</a:t>
            </a:r>
          </a:p>
          <a:p>
            <a:endParaRPr lang="en-IN" sz="1400" dirty="0"/>
          </a:p>
          <a:p>
            <a:r>
              <a:rPr lang="en-IN" sz="1400" dirty="0"/>
              <a:t> ΔV</a:t>
            </a:r>
            <a:r>
              <a:rPr lang="en-IN" sz="1400" baseline="-25000" dirty="0"/>
              <a:t>OUT</a:t>
            </a:r>
            <a:r>
              <a:rPr lang="en-IN" sz="1400" dirty="0"/>
              <a:t> = desired output voltage </a:t>
            </a:r>
            <a:r>
              <a:rPr lang="en-IN" sz="1400" dirty="0" smtClean="0"/>
              <a:t>ripple(assumed)</a:t>
            </a:r>
            <a:endParaRPr lang="en-IN" sz="1400" dirty="0"/>
          </a:p>
          <a:p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377813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6220" y="888643"/>
            <a:ext cx="3760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 smtClean="0"/>
              <a:t>Boost output capacitor( C</a:t>
            </a:r>
            <a:r>
              <a:rPr lang="en-IN" sz="1400" b="1" u="sng" dirty="0"/>
              <a:t>1</a:t>
            </a:r>
            <a:r>
              <a:rPr lang="en-IN" sz="2000" b="1" u="sng" dirty="0" smtClean="0"/>
              <a:t>)</a:t>
            </a:r>
            <a:endParaRPr lang="en-IN" sz="2000" b="1" u="sng" dirty="0"/>
          </a:p>
        </p:txBody>
      </p:sp>
      <p:pic>
        <p:nvPicPr>
          <p:cNvPr id="5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287" y="2142255"/>
            <a:ext cx="4038600" cy="2838450"/>
          </a:xfrm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50" y="2142254"/>
            <a:ext cx="2782146" cy="9615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8490" y="3618963"/>
            <a:ext cx="60144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/>
              <a:t>C</a:t>
            </a:r>
            <a:r>
              <a:rPr lang="en-IN" sz="1100" dirty="0" smtClean="0"/>
              <a:t>1</a:t>
            </a:r>
            <a:r>
              <a:rPr lang="en-IN" sz="1400" dirty="0" smtClean="0"/>
              <a:t> or C</a:t>
            </a:r>
            <a:r>
              <a:rPr lang="en-IN" sz="1400" baseline="-25000" dirty="0" smtClean="0"/>
              <a:t>OUT(min</a:t>
            </a:r>
            <a:r>
              <a:rPr lang="en-IN" sz="1400" baseline="-25000" dirty="0"/>
              <a:t>) </a:t>
            </a:r>
            <a:r>
              <a:rPr lang="en-IN" sz="1400" dirty="0"/>
              <a:t>= minimum output capacitance </a:t>
            </a:r>
            <a:endParaRPr lang="en-IN" sz="1400" dirty="0" smtClean="0"/>
          </a:p>
          <a:p>
            <a:endParaRPr lang="en-IN" sz="1400" dirty="0"/>
          </a:p>
          <a:p>
            <a:r>
              <a:rPr lang="en-IN" sz="1400" dirty="0"/>
              <a:t>I</a:t>
            </a:r>
            <a:r>
              <a:rPr lang="en-IN" sz="1400" baseline="-25000" dirty="0"/>
              <a:t>OUT(max) </a:t>
            </a:r>
            <a:r>
              <a:rPr lang="en-IN" sz="1400" dirty="0"/>
              <a:t>= maximum output current of the </a:t>
            </a:r>
            <a:r>
              <a:rPr lang="en-IN" sz="1400" dirty="0" smtClean="0"/>
              <a:t>application</a:t>
            </a:r>
          </a:p>
          <a:p>
            <a:endParaRPr lang="en-IN" sz="1400" dirty="0"/>
          </a:p>
          <a:p>
            <a:r>
              <a:rPr lang="en-IN" sz="1400" dirty="0"/>
              <a:t>D = duty cycle </a:t>
            </a:r>
            <a:r>
              <a:rPr lang="en-IN" sz="1400" dirty="0" smtClean="0"/>
              <a:t>calculated</a:t>
            </a:r>
          </a:p>
          <a:p>
            <a:endParaRPr lang="en-IN" sz="1400" dirty="0"/>
          </a:p>
          <a:p>
            <a:r>
              <a:rPr lang="en-IN" sz="1400" dirty="0"/>
              <a:t>ΔV</a:t>
            </a:r>
            <a:r>
              <a:rPr lang="en-IN" sz="1400" baseline="-25000" dirty="0"/>
              <a:t>OUT</a:t>
            </a:r>
            <a:r>
              <a:rPr lang="en-IN" sz="1400" dirty="0"/>
              <a:t> = desired output voltage </a:t>
            </a:r>
            <a:r>
              <a:rPr lang="en-IN" sz="1400" dirty="0" smtClean="0"/>
              <a:t>ripple</a:t>
            </a:r>
          </a:p>
          <a:p>
            <a:endParaRPr lang="en-IN" sz="1400" dirty="0"/>
          </a:p>
          <a:p>
            <a:r>
              <a:rPr lang="en-IN" sz="1400" dirty="0" err="1"/>
              <a:t>fS</a:t>
            </a:r>
            <a:r>
              <a:rPr lang="en-IN" sz="1400" dirty="0"/>
              <a:t> = minimum switching frequency of the converter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29624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325</TotalTime>
  <Words>482</Words>
  <Application>Microsoft Office PowerPoint</Application>
  <PresentationFormat>Widescreen</PresentationFormat>
  <Paragraphs>103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Century Gothic</vt:lpstr>
      <vt:lpstr>Wingdings 3</vt:lpstr>
      <vt:lpstr>Ion</vt:lpstr>
      <vt:lpstr>Design and Simulation of Bidirectional dc-dc converter </vt:lpstr>
      <vt:lpstr>Overview</vt:lpstr>
      <vt:lpstr>Bidirectional dc – dc converter</vt:lpstr>
      <vt:lpstr>Characteristics </vt:lpstr>
      <vt:lpstr>Uses of bidirectional dc – dc converter</vt:lpstr>
      <vt:lpstr>Operation of bidirectional dc – dc converter</vt:lpstr>
      <vt:lpstr>Design of bidirectional dc – dc converter</vt:lpstr>
      <vt:lpstr>PowerPoint Presentation</vt:lpstr>
      <vt:lpstr>PowerPoint Presentation</vt:lpstr>
      <vt:lpstr>Simulation</vt:lpstr>
      <vt:lpstr>PowerPoint Presentation</vt:lpstr>
      <vt:lpstr>Hardware</vt:lpstr>
      <vt:lpstr>Hardware components</vt:lpstr>
      <vt:lpstr>Hardware Setup</vt:lpstr>
      <vt:lpstr>Hardware results </vt:lpstr>
      <vt:lpstr>PowerPoint Presentation</vt:lpstr>
      <vt:lpstr>Future scope</vt:lpstr>
      <vt:lpstr>THE END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and Simulation of Bidirectional dc-dc converter</dc:title>
  <dc:creator>Abhilash Shanker</dc:creator>
  <cp:lastModifiedBy>Abhilash Shanker</cp:lastModifiedBy>
  <cp:revision>19</cp:revision>
  <dcterms:created xsi:type="dcterms:W3CDTF">2016-05-22T19:01:35Z</dcterms:created>
  <dcterms:modified xsi:type="dcterms:W3CDTF">2016-05-23T04:56:03Z</dcterms:modified>
</cp:coreProperties>
</file>